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86" r:id="rId4"/>
    <p:sldId id="287" r:id="rId5"/>
    <p:sldId id="262" r:id="rId6"/>
    <p:sldId id="288" r:id="rId7"/>
    <p:sldId id="291" r:id="rId8"/>
    <p:sldId id="292" r:id="rId9"/>
    <p:sldId id="293" r:id="rId10"/>
    <p:sldId id="295" r:id="rId11"/>
    <p:sldId id="296" r:id="rId12"/>
    <p:sldId id="297" r:id="rId13"/>
    <p:sldId id="298" r:id="rId14"/>
    <p:sldId id="299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333300"/>
    <a:srgbClr val="CCFF99"/>
    <a:srgbClr val="800000"/>
    <a:srgbClr val="FF3300"/>
    <a:srgbClr val="993366"/>
    <a:srgbClr val="800080"/>
    <a:srgbClr val="FF0000"/>
    <a:srgbClr val="660066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67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microsoft.com/office/2007/relationships/hdphoto" Target="../media/hdphoto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7oom.ru/powerpoint/krasivie-fony-dlya-prezentacii-28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57"/>
            <a:ext cx="9151676" cy="6863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905000"/>
            <a:ext cx="8382000" cy="1752600"/>
          </a:xfrm>
          <a:solidFill>
            <a:srgbClr val="CCFF99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anchor="ctr"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i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 ЗАДАЧ ПАТРИОТИЧЕСКОГО ВОСПИТАНИЯ ДЕТЕЙ СТАРШЕГО ДОШКОЛЬНОГО ВОЗРАСТА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i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ПОСРЕДСТВОМ ОРГАНИЗАЦИИ В ОБРАЗОВАТЕЛЬНОЙ ДЕЯТЕЛЬНОСТИ ИГР С МИНИ-РОБОТОМ «ВЕЕ – ВОТ»</a:t>
            </a: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4584404" y="3962400"/>
            <a:ext cx="415613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Подготовили:</a:t>
            </a:r>
            <a:endParaRPr kumimoji="0" lang="ru-RU" b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Е. А. Комарова,</a:t>
            </a:r>
            <a:r>
              <a:rPr kumimoji="0" lang="ru-RU" b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. Ф.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Огнева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оспитатели Детского сада № 10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52800" y="6151602"/>
            <a:ext cx="251209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1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КАМЕНСК – УРАЛЬСКИЙ</a:t>
            </a:r>
          </a:p>
          <a:p>
            <a:pPr algn="ctr">
              <a:buNone/>
            </a:pPr>
            <a:r>
              <a:rPr lang="ru-RU" sz="1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2025 год</a:t>
            </a:r>
            <a:endParaRPr lang="ru-RU" sz="15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66" name="AutoShape 2" descr="C:\Users\adm\AppData\Local\Temp\{B99CCE01-9529-40D4-ABE4-C2BB347650CE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C:\Users\adm\AppData\Local\Temp\{F2F42A91-A64E-4790-9475-1CC79680E762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C:\Users\adm\AppData\Local\Temp\{F2F42A91-A64E-4790-9475-1CC79680E762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2" name="AutoShape 8" descr="C:\Users\adm\AppData\Local\Temp\{F2F42A91-A64E-4790-9475-1CC79680E762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4" name="AutoShape 10" descr="C:\Users\adm\AppData\Local\Temp\{F2F42A91-A64E-4790-9475-1CC79680E762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6" name="AutoShape 12" descr="C:\Users\adm\AppData\Local\Temp\{F0382A49-C8F7-4970-81BA-7016E2209AEC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C:\Users\HP\Desktop\Рисунок1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82" t="69409"/>
          <a:stretch/>
        </p:blipFill>
        <p:spPr bwMode="auto">
          <a:xfrm flipH="1">
            <a:off x="11223" y="5289919"/>
            <a:ext cx="1725428" cy="156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Picture background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DFCF8"/>
              </a:clrFrom>
              <a:clrTo>
                <a:srgbClr val="FDFC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0" t="16929" r="26467" b="19044"/>
          <a:stretch/>
        </p:blipFill>
        <p:spPr bwMode="auto">
          <a:xfrm>
            <a:off x="225160" y="4537076"/>
            <a:ext cx="1908440" cy="1711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HP\Desktop\Рисунок1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82" t="69409"/>
          <a:stretch/>
        </p:blipFill>
        <p:spPr bwMode="auto">
          <a:xfrm>
            <a:off x="7418572" y="5289918"/>
            <a:ext cx="1725428" cy="156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76200" y="457200"/>
            <a:ext cx="9016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778" kern="0" dirty="0" smtClean="0">
                <a:solidFill>
                  <a:prstClr val="black"/>
                </a:solidFill>
                <a:latin typeface="Arial Black" pitchFamily="34" charset="0"/>
              </a:rPr>
              <a:t> </a:t>
            </a:r>
            <a:r>
              <a:rPr lang="ru-RU" b="1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МУНИЦИПАЛЬНЫЙ ЭТАП </a:t>
            </a:r>
          </a:p>
          <a:p>
            <a:pPr algn="ctr">
              <a:defRPr/>
            </a:pPr>
            <a:r>
              <a:rPr lang="ru-RU" b="1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XXXIV МЕЖДУНАРОДНЫХ РОЖДЕСТВЕНСКИХ ОБРАЗОВАТЕЛЬНЫХ ЧТЕНИЙ</a:t>
            </a:r>
          </a:p>
          <a:p>
            <a:pPr algn="ctr">
              <a:defRPr/>
            </a:pPr>
            <a:r>
              <a:rPr lang="ru-RU" b="1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«ПРОСВЕЩЕНИЕ И НРАВСТВЕННОСТЬ: </a:t>
            </a:r>
          </a:p>
          <a:p>
            <a:pPr algn="ctr">
              <a:defRPr/>
            </a:pPr>
            <a:r>
              <a:rPr lang="ru-RU" b="1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ЛИЧНОСТИ ВЫЗОВЫ ВРЕМЕНИ»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7676" y="-5757"/>
            <a:ext cx="9151676" cy="6863757"/>
            <a:chOff x="-7676" y="-5757"/>
            <a:chExt cx="9151676" cy="6863757"/>
          </a:xfrm>
        </p:grpSpPr>
        <p:pic>
          <p:nvPicPr>
            <p:cNvPr id="8" name="Picture 4" descr="https://7oom.ru/powerpoint/krasivie-fony-dlya-prezentacii-28.jpg?ver=3.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76" y="-5757"/>
              <a:ext cx="9151676" cy="6863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C:\Users\HP\Desktop\Рисунок1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82" t="69409"/>
            <a:stretch/>
          </p:blipFill>
          <p:spPr bwMode="auto">
            <a:xfrm flipH="1" flipV="1">
              <a:off x="0" y="-5757"/>
              <a:ext cx="1725428" cy="1568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Picture background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44" t="15479" r="11782" b="12318"/>
            <a:stretch/>
          </p:blipFill>
          <p:spPr bwMode="auto">
            <a:xfrm>
              <a:off x="0" y="122274"/>
              <a:ext cx="1116419" cy="10207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HP\Desktop\Рисунок1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82" t="69409"/>
            <a:stretch/>
          </p:blipFill>
          <p:spPr bwMode="auto">
            <a:xfrm flipV="1">
              <a:off x="7418572" y="0"/>
              <a:ext cx="1725428" cy="1568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Заголовок 1"/>
          <p:cNvSpPr txBox="1">
            <a:spLocks/>
          </p:cNvSpPr>
          <p:nvPr/>
        </p:nvSpPr>
        <p:spPr>
          <a:xfrm>
            <a:off x="1415637" y="228600"/>
            <a:ext cx="6966363" cy="838200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ДИДАКТИЧЕСКАЯ ИГРА</a:t>
            </a:r>
          </a:p>
          <a:p>
            <a:r>
              <a:rPr lang="ru-RU" sz="28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«ЭКСКУРСИЯ ПО РОДНОМУ ГОРОДУ» </a:t>
            </a:r>
            <a:endParaRPr lang="ru-RU" sz="2800" dirty="0">
              <a:ln>
                <a:solidFill>
                  <a:srgbClr val="003300"/>
                </a:solidFill>
              </a:ln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81000" y="1905000"/>
            <a:ext cx="5486400" cy="41148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38595" y="1905000"/>
            <a:ext cx="5486402" cy="4114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16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7676" y="-5757"/>
            <a:ext cx="9151676" cy="6863757"/>
            <a:chOff x="-7676" y="-5757"/>
            <a:chExt cx="9151676" cy="6863757"/>
          </a:xfrm>
        </p:grpSpPr>
        <p:pic>
          <p:nvPicPr>
            <p:cNvPr id="8" name="Picture 4" descr="https://7oom.ru/powerpoint/krasivie-fony-dlya-prezentacii-28.jpg?ver=3.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76" y="-5757"/>
              <a:ext cx="9151676" cy="6863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C:\Users\HP\Desktop\Рисунок1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82" t="69409"/>
            <a:stretch/>
          </p:blipFill>
          <p:spPr bwMode="auto">
            <a:xfrm flipH="1" flipV="1">
              <a:off x="0" y="-5757"/>
              <a:ext cx="1725428" cy="1568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Picture background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44" t="15479" r="11782" b="12318"/>
            <a:stretch/>
          </p:blipFill>
          <p:spPr bwMode="auto">
            <a:xfrm>
              <a:off x="0" y="122274"/>
              <a:ext cx="1116419" cy="10207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HP\Desktop\Рисунок1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82" t="69409"/>
            <a:stretch/>
          </p:blipFill>
          <p:spPr bwMode="auto">
            <a:xfrm flipV="1">
              <a:off x="7418572" y="0"/>
              <a:ext cx="1725428" cy="1568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8208" y="1162299"/>
            <a:ext cx="8052391" cy="1352301"/>
          </a:xfrm>
          <a:ln w="57150">
            <a:solidFill>
              <a:schemeClr val="accent3">
                <a:lumMod val="50000"/>
              </a:schemeClr>
            </a:solidFill>
            <a:prstDash val="sysDot"/>
          </a:ln>
        </p:spPr>
        <p:txBody>
          <a:bodyPr anchor="ctr">
            <a:noAutofit/>
          </a:bodyPr>
          <a:lstStyle/>
          <a:p>
            <a:pPr marL="0" indent="0" algn="just">
              <a:buNone/>
            </a:pPr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</a:t>
            </a:r>
            <a:r>
              <a:rPr lang="ru-RU" sz="20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игры: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развивать представления детей старшего дошкольного возраста о городах трудовой доблести, расположенных на Урале, их символах и истории, вклада, который внесли жители этих городов во время ВОВ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415637" y="152400"/>
            <a:ext cx="7300851" cy="838200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ИГРОВОЕ УПРАЖНЕНИЕ</a:t>
            </a:r>
          </a:p>
          <a:p>
            <a:r>
              <a:rPr lang="ru-RU" sz="25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«ГОРОДА ТРУДОВОЙ ДОБЛЕСТИ НА УРАЛЕ» </a:t>
            </a:r>
            <a:endParaRPr lang="ru-RU" sz="2500" dirty="0">
              <a:ln>
                <a:solidFill>
                  <a:srgbClr val="003300"/>
                </a:solidFill>
              </a:ln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 b="10000"/>
          <a:stretch/>
        </p:blipFill>
        <p:spPr>
          <a:xfrm>
            <a:off x="1219200" y="2621255"/>
            <a:ext cx="6832637" cy="4099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39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7676" y="-5757"/>
            <a:ext cx="9151676" cy="6863757"/>
            <a:chOff x="-7676" y="-5757"/>
            <a:chExt cx="9151676" cy="6863757"/>
          </a:xfrm>
        </p:grpSpPr>
        <p:pic>
          <p:nvPicPr>
            <p:cNvPr id="8" name="Picture 4" descr="https://7oom.ru/powerpoint/krasivie-fony-dlya-prezentacii-28.jpg?ver=3.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76" y="-5757"/>
              <a:ext cx="9151676" cy="6863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C:\Users\HP\Desktop\Рисунок1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82" t="69409"/>
            <a:stretch/>
          </p:blipFill>
          <p:spPr bwMode="auto">
            <a:xfrm flipH="1" flipV="1">
              <a:off x="0" y="-5757"/>
              <a:ext cx="1725428" cy="1568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Picture background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44" t="15479" r="11782" b="12318"/>
            <a:stretch/>
          </p:blipFill>
          <p:spPr bwMode="auto">
            <a:xfrm>
              <a:off x="0" y="122274"/>
              <a:ext cx="1116419" cy="10207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HP\Desktop\Рисунок1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82" t="69409"/>
            <a:stretch/>
          </p:blipFill>
          <p:spPr bwMode="auto">
            <a:xfrm flipV="1">
              <a:off x="7418572" y="0"/>
              <a:ext cx="1725428" cy="1568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Заголовок 1"/>
          <p:cNvSpPr txBox="1">
            <a:spLocks/>
          </p:cNvSpPr>
          <p:nvPr/>
        </p:nvSpPr>
        <p:spPr>
          <a:xfrm>
            <a:off x="1415637" y="228600"/>
            <a:ext cx="7300851" cy="838200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ИГРОВОЕ УПРАЖНЕНИЕ</a:t>
            </a:r>
          </a:p>
          <a:p>
            <a:r>
              <a:rPr lang="ru-RU" sz="25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«ГОРОДА ТРУДОВОЙ ДОБЛЕСТИ НА УРАЛЕ» </a:t>
            </a:r>
            <a:endParaRPr lang="ru-RU" sz="2500" dirty="0">
              <a:ln>
                <a:solidFill>
                  <a:srgbClr val="003300"/>
                </a:solidFill>
              </a:ln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40254" y="1884667"/>
            <a:ext cx="5526919" cy="414518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03145" y="1884666"/>
            <a:ext cx="5526920" cy="414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36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7676" y="-5757"/>
            <a:ext cx="9151676" cy="6863757"/>
            <a:chOff x="-7676" y="-5757"/>
            <a:chExt cx="9151676" cy="6863757"/>
          </a:xfrm>
        </p:grpSpPr>
        <p:pic>
          <p:nvPicPr>
            <p:cNvPr id="8" name="Picture 4" descr="https://7oom.ru/powerpoint/krasivie-fony-dlya-prezentacii-28.jpg?ver=3.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76" y="-5757"/>
              <a:ext cx="9151676" cy="6863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C:\Users\HP\Desktop\Рисунок1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82" t="69409"/>
            <a:stretch/>
          </p:blipFill>
          <p:spPr bwMode="auto">
            <a:xfrm flipH="1" flipV="1">
              <a:off x="0" y="-5757"/>
              <a:ext cx="1725428" cy="1568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Picture background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44" t="15479" r="11782" b="12318"/>
            <a:stretch/>
          </p:blipFill>
          <p:spPr bwMode="auto">
            <a:xfrm>
              <a:off x="0" y="122274"/>
              <a:ext cx="1116419" cy="10207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HP\Desktop\Рисунок1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82" t="69409"/>
            <a:stretch/>
          </p:blipFill>
          <p:spPr bwMode="auto">
            <a:xfrm flipV="1">
              <a:off x="7418572" y="0"/>
              <a:ext cx="1725428" cy="1568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8208" y="1219200"/>
            <a:ext cx="8052391" cy="968829"/>
          </a:xfrm>
          <a:ln w="57150">
            <a:solidFill>
              <a:schemeClr val="accent3">
                <a:lumMod val="50000"/>
              </a:schemeClr>
            </a:solidFill>
            <a:prstDash val="sysDash"/>
          </a:ln>
        </p:spPr>
        <p:txBody>
          <a:bodyPr anchor="ctr">
            <a:noAutofit/>
          </a:bodyPr>
          <a:lstStyle/>
          <a:p>
            <a:pPr marL="0" indent="0" algn="just">
              <a:buNone/>
            </a:pPr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</a:t>
            </a:r>
            <a:r>
              <a:rPr lang="ru-RU" sz="20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игры: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развивать представления дошкольников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об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истории своей страны, ее защитниках, их одежде, доспехах и оружии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524000" y="152400"/>
            <a:ext cx="6128163" cy="838200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ИГРОВОЕ УПРАЖНЕНИЕ</a:t>
            </a:r>
          </a:p>
          <a:p>
            <a:r>
              <a:rPr lang="ru-RU" sz="25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«СОБЕРИ БОГАТЫРЯ НА СЛУЖБУ» </a:t>
            </a:r>
            <a:endParaRPr lang="ru-RU" sz="2500" dirty="0">
              <a:ln>
                <a:solidFill>
                  <a:srgbClr val="003300"/>
                </a:solidFill>
              </a:ln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725428" y="2313300"/>
            <a:ext cx="6019800" cy="4376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95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7676" y="-5757"/>
            <a:ext cx="9151676" cy="6863757"/>
            <a:chOff x="-7676" y="-5757"/>
            <a:chExt cx="9151676" cy="6863757"/>
          </a:xfrm>
        </p:grpSpPr>
        <p:pic>
          <p:nvPicPr>
            <p:cNvPr id="8" name="Picture 4" descr="https://7oom.ru/powerpoint/krasivie-fony-dlya-prezentacii-28.jpg?ver=3.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76" y="-5757"/>
              <a:ext cx="9151676" cy="6863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C:\Users\HP\Desktop\Рисунок1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82" t="69409"/>
            <a:stretch/>
          </p:blipFill>
          <p:spPr bwMode="auto">
            <a:xfrm flipH="1" flipV="1">
              <a:off x="0" y="-5757"/>
              <a:ext cx="1725428" cy="1568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Picture background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44" t="15479" r="11782" b="12318"/>
            <a:stretch/>
          </p:blipFill>
          <p:spPr bwMode="auto">
            <a:xfrm>
              <a:off x="0" y="122274"/>
              <a:ext cx="1116419" cy="10207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HP\Desktop\Рисунок1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82" t="69409"/>
            <a:stretch/>
          </p:blipFill>
          <p:spPr bwMode="auto">
            <a:xfrm flipV="1">
              <a:off x="7418572" y="0"/>
              <a:ext cx="1725428" cy="1568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Заголовок 1"/>
          <p:cNvSpPr txBox="1">
            <a:spLocks/>
          </p:cNvSpPr>
          <p:nvPr/>
        </p:nvSpPr>
        <p:spPr>
          <a:xfrm>
            <a:off x="1491837" y="228600"/>
            <a:ext cx="6128163" cy="838200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ИГРОВОЕ УПРАЖНЕНИЕ</a:t>
            </a:r>
          </a:p>
          <a:p>
            <a:r>
              <a:rPr lang="ru-RU" sz="25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«СОБЕРИ БОГАТЫРЯ НА СЛУЖБУ» </a:t>
            </a:r>
            <a:endParaRPr lang="ru-RU" sz="2500" dirty="0">
              <a:ln>
                <a:solidFill>
                  <a:srgbClr val="003300"/>
                </a:solidFill>
              </a:ln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96863" y="1970202"/>
            <a:ext cx="5422898" cy="406717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53342" y="1963401"/>
            <a:ext cx="5422899" cy="4080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96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s://7oom.ru/powerpoint/krasivie-fony-dlya-prezentacii-28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57"/>
            <a:ext cx="9151676" cy="6863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152400"/>
            <a:ext cx="4953000" cy="838200"/>
          </a:xfr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txBody>
          <a:bodyPr>
            <a:normAutofit/>
          </a:bodyPr>
          <a:lstStyle/>
          <a:p>
            <a:r>
              <a:rPr lang="ru-RU" sz="40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АКТУАЛЬНОСТЬ</a:t>
            </a:r>
            <a:r>
              <a:rPr lang="ru-RU" sz="40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4000" dirty="0">
              <a:ln>
                <a:solidFill>
                  <a:srgbClr val="003300"/>
                </a:solidFill>
              </a:ln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803" y="1143000"/>
            <a:ext cx="9090320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ПАТРИОТИЗМ (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греч. </a:t>
            </a:r>
            <a:r>
              <a:rPr lang="ru-RU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patrisо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отечество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− </a:t>
            </a:r>
            <a:endParaRPr lang="ru-RU" sz="2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НРАВСТВЕННЫЙ И ПОЛИТИЧЕСКИЙ ПРИНЦИП,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СОЦИАЛЬНОЕ ЧУВСТВО, СОДЕРЖАНИЕМ КОТОРОГО ЯВЛЯЕТСЯ ЛЮБОВЬ И ПРЕДАННОСТЬ ОТЕЧЕСТВУ,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ГОРДОСТЬ ЗА ЕГО ПРОШЛОЕ И НАСТОЯЩЕЕ,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СТРЕМЛЕНИЕ ЗАЩИЩАТЬ ИНТЕРЕСЫ РОДИНЫ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5" descr="C:\Users\HP\Desktop\Рисунок1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82" t="69409"/>
          <a:stretch/>
        </p:blipFill>
        <p:spPr bwMode="auto">
          <a:xfrm flipH="1" flipV="1">
            <a:off x="0" y="-5757"/>
            <a:ext cx="1725428" cy="156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4" t="15479" r="11782" b="12318"/>
          <a:stretch/>
        </p:blipFill>
        <p:spPr bwMode="auto">
          <a:xfrm>
            <a:off x="0" y="122274"/>
            <a:ext cx="1116419" cy="102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2137558" y="3524556"/>
            <a:ext cx="4947536" cy="666444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oftRound"/>
          </a:sp3d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НЕОТЪЕМЛЕМАЯ ЧАСТЬ </a:t>
            </a:r>
          </a:p>
          <a:p>
            <a:r>
              <a:rPr lang="ru-RU" sz="2000" b="1" dirty="0" smtClean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ДОШКОЛЬНОГО ОБРАЗОВАНИЯ </a:t>
            </a:r>
            <a:endParaRPr lang="ru-RU" sz="2000" b="1" dirty="0">
              <a:solidFill>
                <a:srgbClr val="00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802800" y="4310743"/>
            <a:ext cx="7467600" cy="762000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oftRound"/>
          </a:sp3d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ВАЖНЫЙ </a:t>
            </a:r>
            <a:r>
              <a:rPr lang="ru-RU" sz="20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ФАКТОР </a:t>
            </a:r>
            <a:endParaRPr lang="ru-RU" sz="2000" b="1" dirty="0" smtClean="0">
              <a:solidFill>
                <a:srgbClr val="FF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ФОРМИРОВАННИИ НРАВСТВЕННЫХ ЦЕННОСТЕЙ</a:t>
            </a:r>
            <a:r>
              <a:rPr lang="ru-RU" sz="22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137558" y="5181600"/>
            <a:ext cx="4947536" cy="609600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oftRound"/>
          </a:sp3d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ФАКТОР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ЕДИНЕНИЯ НАЦИИ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5" descr="C:\Users\HP\Desktop\Рисунок1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82" t="69409"/>
          <a:stretch/>
        </p:blipFill>
        <p:spPr bwMode="auto">
          <a:xfrm flipV="1">
            <a:off x="7418572" y="0"/>
            <a:ext cx="1725428" cy="156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802800" y="5921334"/>
            <a:ext cx="7467600" cy="784266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oftRound"/>
          </a:sp3d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</a:t>
            </a:r>
          </a:p>
          <a:p>
            <a:r>
              <a:rPr lang="ru-RU" sz="20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ПАТРИОТИЧЕСКОГО </a:t>
            </a:r>
            <a:r>
              <a:rPr lang="ru-RU" sz="20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СОЗНАНИЯ ГРАЖДАН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s://7oom.ru/powerpoint/krasivie-fony-dlya-prezentacii-28.jpg?ver=3.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76" y="-5757"/>
            <a:ext cx="9151676" cy="6863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Users\HP\Desktop\Рисунок1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82" t="69409"/>
          <a:stretch/>
        </p:blipFill>
        <p:spPr bwMode="auto">
          <a:xfrm flipH="1" flipV="1">
            <a:off x="0" y="-5757"/>
            <a:ext cx="1725428" cy="156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4" t="15479" r="11782" b="12318"/>
          <a:stretch/>
        </p:blipFill>
        <p:spPr bwMode="auto">
          <a:xfrm>
            <a:off x="0" y="122274"/>
            <a:ext cx="1116419" cy="102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C:\Users\HP\Desktop\Рисунок1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82" t="69409"/>
          <a:stretch/>
        </p:blipFill>
        <p:spPr bwMode="auto">
          <a:xfrm flipV="1">
            <a:off x="7418572" y="0"/>
            <a:ext cx="1725428" cy="156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38600" y="1460480"/>
            <a:ext cx="4953000" cy="3416320"/>
          </a:xfrm>
          <a:prstGeom prst="rect">
            <a:avLst/>
          </a:prstGeom>
          <a:ln w="57150">
            <a:solidFill>
              <a:schemeClr val="accent3">
                <a:lumMod val="50000"/>
              </a:schemeClr>
            </a:solidFill>
            <a:prstDash val="sysDash"/>
          </a:ln>
        </p:spPr>
        <p:txBody>
          <a:bodyPr wrap="square" anchor="ctr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У ДЕТЕЙ ЦЕЛОСТНОГО МИРОВОЗЗРЕНИЯ ФОРМИРОВАНИЕ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ДЕТЕЙ ЦЕЛОСТНОГО МИРОВОЗЗРЕНИЯ, РОССИЙСКОЙ ИДЕНТИЧНОСТИ, УВАЖЕНИЯ К СВОЕЙ СЕМЬЕ, ОБЩЕСТВУ, ГОСУДАРСТВУ, ПРИНЯТЫМ В СЕМЬЕ И ОБЩЕСТВЕ ДУХОВНО-НРАВСТВЕННЫМ И СОЦИОКУЛЬТУРНЫМ ЦЕННОСТЯМ, К НАЦИОНАЛЬНОМУ КУЛЬТУРНОМУ И ИСТОРИЧЕСКОМУ НАСЛЕДИЮ И СТРЕМЛЕНИЯ К ЕГО СОХРАНЕНИЮ И РАЗВИТИЮ </a:t>
            </a:r>
          </a:p>
        </p:txBody>
      </p:sp>
      <p:sp>
        <p:nvSpPr>
          <p:cNvPr id="5" name="Стрелка вправо 4"/>
          <p:cNvSpPr/>
          <p:nvPr/>
        </p:nvSpPr>
        <p:spPr>
          <a:xfrm>
            <a:off x="3547090" y="2944368"/>
            <a:ext cx="565404" cy="484632"/>
          </a:xfrm>
          <a:prstGeom prst="rightArrow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52400" y="2230533"/>
            <a:ext cx="3581400" cy="1876213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oftRound"/>
          </a:sp3d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СТРАТЕГИЯ РАЗВИТИЯ ВОСПИТАНИЯ</a:t>
            </a:r>
            <a:endParaRPr lang="ru-RU" sz="36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2400" y="5074384"/>
            <a:ext cx="88392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ПАТРИОТИЧЕСКОЕ ВОСПИТАНИЕ ДЕТЕЙ СТАРШЕГО ДОШКОЛЬНОГО ВОЗРАСТА ЯВЛЯЕТСЯ СОСТАВНОЙ ЧАСТЬЮ ФОРМИРОВАНИЯ ПАТРИОТИЧЕСКИХ УБЕЖДЕНИЙ, ВСЕСТОРОННЕ РАЗВИТОЙ ЛИЧНОСТИ, ВАЖНЕЙШЕЙ ЗАДАЧЕЙ ОБРАЗОВАНИЯ                    ПО ПОДГОТОВКЕ БУДУЩИХ ГРАЖДАН-ПАТРИОТОВ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Заголовок 1"/>
          <p:cNvSpPr>
            <a:spLocks noGrp="1"/>
          </p:cNvSpPr>
          <p:nvPr>
            <p:ph type="title"/>
          </p:nvPr>
        </p:nvSpPr>
        <p:spPr>
          <a:xfrm>
            <a:off x="1676400" y="152400"/>
            <a:ext cx="4953000" cy="838200"/>
          </a:xfr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txBody>
          <a:bodyPr>
            <a:normAutofit/>
          </a:bodyPr>
          <a:lstStyle/>
          <a:p>
            <a:r>
              <a:rPr lang="ru-RU" sz="40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АКТУАЛЬНОСТЬ</a:t>
            </a:r>
            <a:r>
              <a:rPr lang="ru-RU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>
              <a:ln>
                <a:solidFill>
                  <a:srgbClr val="003300"/>
                </a:solidFill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63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7676" y="-5757"/>
            <a:ext cx="9151676" cy="6863757"/>
            <a:chOff x="-7676" y="-5757"/>
            <a:chExt cx="9151676" cy="6863757"/>
          </a:xfrm>
        </p:grpSpPr>
        <p:pic>
          <p:nvPicPr>
            <p:cNvPr id="11" name="Picture 4" descr="https://7oom.ru/powerpoint/krasivie-fony-dlya-prezentacii-28.jpg?ver=3.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76" y="-5757"/>
              <a:ext cx="9151676" cy="6863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5" descr="C:\Users\HP\Desktop\Рисунок1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82" t="69409"/>
            <a:stretch/>
          </p:blipFill>
          <p:spPr bwMode="auto">
            <a:xfrm flipH="1" flipV="1">
              <a:off x="0" y="-5757"/>
              <a:ext cx="1725428" cy="1568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2" name="Picture 2" descr="Picture background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44" t="15479" r="11782" b="12318"/>
            <a:stretch/>
          </p:blipFill>
          <p:spPr bwMode="auto">
            <a:xfrm>
              <a:off x="0" y="122274"/>
              <a:ext cx="1116419" cy="10207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5" descr="C:\Users\HP\Desktop\Рисунок1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82" t="69409"/>
            <a:stretch/>
          </p:blipFill>
          <p:spPr bwMode="auto">
            <a:xfrm flipV="1">
              <a:off x="7418572" y="0"/>
              <a:ext cx="1725428" cy="1568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Заголовок 1"/>
          <p:cNvSpPr>
            <a:spLocks noGrp="1"/>
          </p:cNvSpPr>
          <p:nvPr>
            <p:ph type="title"/>
          </p:nvPr>
        </p:nvSpPr>
        <p:spPr>
          <a:xfrm>
            <a:off x="1676400" y="152400"/>
            <a:ext cx="4953000" cy="1143000"/>
          </a:xfr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МИНИ-РОБОТ «</a:t>
            </a:r>
            <a:r>
              <a:rPr lang="en-US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BEE – BOT» </a:t>
            </a:r>
            <a:r>
              <a:rPr lang="ru-RU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ln>
                <a:solidFill>
                  <a:srgbClr val="003300"/>
                </a:solidFill>
              </a:ln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6662" y="5257799"/>
            <a:ext cx="8763000" cy="132343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ОДНИМ ИЗ ТАКИХ СОВРЕМЕННЫХ ИНТЕРАКТИВНЫХ УСТРОЙСТВ, ПРЕДНАЗНАЧЕННЫХ ДЛЯ ОРГАНИЗАЦИИ ДЕЯТЕЛЬНОСТИ                              С ВОСПИТАННИКАМИ СТАРШЕГО ДОШКОЛЬНОГО ВОЗРАСТА, ЯВЛЯЕТСЯ МИНИ-РОБОТ «BEE – BOT» (УМНАЯ ПЧЕЛА)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762000" y="1752600"/>
            <a:ext cx="7772400" cy="1371600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oftRound"/>
          </a:sp3d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rgbClr val="33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000" b="1" dirty="0">
                <a:solidFill>
                  <a:srgbClr val="33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СОВРЕМЕННОМ ЭТАПЕ </a:t>
            </a:r>
            <a:endParaRPr lang="ru-RU" sz="2000" b="1" dirty="0" smtClean="0">
              <a:solidFill>
                <a:srgbClr val="33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33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 </a:t>
            </a:r>
            <a:r>
              <a:rPr lang="ru-RU" sz="2000" b="1" dirty="0">
                <a:solidFill>
                  <a:srgbClr val="33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 НЕВОЗМОЖНО ПРЕДСТАВИТЬ </a:t>
            </a:r>
            <a:endParaRPr lang="ru-RU" sz="2000" b="1" dirty="0" smtClean="0">
              <a:solidFill>
                <a:srgbClr val="33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33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ОБУЧЕНИЕ </a:t>
            </a:r>
            <a:r>
              <a:rPr lang="ru-RU" sz="2000" b="1" dirty="0">
                <a:solidFill>
                  <a:srgbClr val="33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ВОСПИТАНИЕ ДЕТЕЙ БЕЗ ИСПОЛЬЗОВАНИЯ</a:t>
            </a:r>
            <a:r>
              <a:rPr lang="ru-RU" sz="2000" b="1" dirty="0">
                <a:solidFill>
                  <a:srgbClr val="00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b="1" dirty="0" smtClean="0">
              <a:solidFill>
                <a:srgbClr val="00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ТЕХНИЧЕСКИХ 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КОМПЬЮТЕРНЫХ 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СРЕДСТВ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600" y="3331278"/>
            <a:ext cx="8763000" cy="1477328"/>
          </a:xfrm>
          <a:prstGeom prst="rect">
            <a:avLst/>
          </a:prstGeom>
          <a:ln w="57150">
            <a:solidFill>
              <a:schemeClr val="accent3">
                <a:lumMod val="50000"/>
              </a:schemeClr>
            </a:solidFill>
            <a:prstDash val="sysDot"/>
          </a:ln>
        </p:spPr>
        <p:txBody>
          <a:bodyPr wrap="square" anchor="ctr">
            <a:spAutoFit/>
          </a:bodyPr>
          <a:lstStyle/>
          <a:p>
            <a:pPr algn="ctr"/>
            <a:r>
              <a:rPr lang="ru-RU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ИНТЕРАКТИВНЫЕ ИГРУШКИ, </a:t>
            </a:r>
            <a:r>
              <a:rPr lang="ru-RU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ОБЛАДАЮЩИЕ </a:t>
            </a:r>
            <a:r>
              <a:rPr lang="ru-RU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ПОЛИФУНКЦИОНАЛЬНОСТЬЮ И ДИДАКТИЧЕСКИМИ </a:t>
            </a:r>
            <a:r>
              <a:rPr lang="ru-RU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СВОЙСТВАМИ, </a:t>
            </a:r>
            <a:r>
              <a:rPr lang="ru-RU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ВОЗМОЖНОСТЬЮ ПРИМЕНЕНИЯ </a:t>
            </a:r>
            <a:endParaRPr lang="ru-RU" b="1" dirty="0" smtClean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СОВМЕСТНОЙ </a:t>
            </a:r>
            <a:r>
              <a:rPr lang="ru-RU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ДЕЯТЕЛЬНОСТИ С </a:t>
            </a:r>
            <a:r>
              <a:rPr lang="ru-RU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ДЕТЬМИ В ПРОЦЕССЕ РЕАЛИЗАЦИИ </a:t>
            </a:r>
            <a:endParaRPr lang="ru-RU" b="1" dirty="0" smtClean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ЛЮБОГО </a:t>
            </a:r>
            <a:r>
              <a:rPr lang="ru-RU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НАПРАВЛЕНИЯ ОБУЧЕНИЯ И ВОСПИТАНИЯ</a:t>
            </a:r>
          </a:p>
        </p:txBody>
      </p:sp>
    </p:spTree>
    <p:extLst>
      <p:ext uri="{BB962C8B-B14F-4D97-AF65-F5344CB8AC3E}">
        <p14:creationId xmlns:p14="http://schemas.microsoft.com/office/powerpoint/2010/main" val="381373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7676" y="-5757"/>
            <a:ext cx="9151676" cy="6863757"/>
            <a:chOff x="-7676" y="-5757"/>
            <a:chExt cx="9151676" cy="6863757"/>
          </a:xfrm>
        </p:grpSpPr>
        <p:pic>
          <p:nvPicPr>
            <p:cNvPr id="8" name="Picture 4" descr="https://7oom.ru/powerpoint/krasivie-fony-dlya-prezentacii-28.jpg?ver=3.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76" y="-5757"/>
              <a:ext cx="9151676" cy="6863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C:\Users\HP\Desktop\Рисунок1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82" t="69409"/>
            <a:stretch/>
          </p:blipFill>
          <p:spPr bwMode="auto">
            <a:xfrm flipH="1" flipV="1">
              <a:off x="0" y="-5757"/>
              <a:ext cx="1725428" cy="1568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Picture background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44" t="15479" r="11782" b="12318"/>
            <a:stretch/>
          </p:blipFill>
          <p:spPr bwMode="auto">
            <a:xfrm>
              <a:off x="0" y="122274"/>
              <a:ext cx="1116419" cy="10207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HP\Desktop\Рисунок1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82" t="69409"/>
            <a:stretch/>
          </p:blipFill>
          <p:spPr bwMode="auto">
            <a:xfrm flipV="1">
              <a:off x="7418572" y="0"/>
              <a:ext cx="1725428" cy="1568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143000"/>
            <a:ext cx="8458200" cy="1255816"/>
          </a:xfrm>
          <a:ln w="57150">
            <a:solidFill>
              <a:schemeClr val="accent3">
                <a:lumMod val="50000"/>
              </a:schemeClr>
            </a:solidFill>
            <a:prstDash val="sysDot"/>
          </a:ln>
        </p:spPr>
        <p:txBody>
          <a:bodyPr anchor="ctr">
            <a:noAutofit/>
          </a:bodyPr>
          <a:lstStyle/>
          <a:p>
            <a:pPr marL="0" indent="0" algn="just">
              <a:buNone/>
            </a:pPr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игры</a:t>
            </a: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расширять представления дошкольников о природе, растениях, произрастающих на территории родного края, актуализировать знания детей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природных сообществах, расположенных на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Урале 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688275" y="152400"/>
            <a:ext cx="4953000" cy="838200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ИГРОВОЕ УПРАЖНЕНИЕ</a:t>
            </a:r>
          </a:p>
          <a:p>
            <a:r>
              <a:rPr lang="ru-RU" sz="40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«ТРАВЫ УРАЛА»</a:t>
            </a:r>
            <a:r>
              <a:rPr lang="ru-RU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>
              <a:ln>
                <a:solidFill>
                  <a:srgbClr val="003300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013" y="2511472"/>
            <a:ext cx="4335646" cy="428418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46" r="11199"/>
          <a:stretch/>
        </p:blipFill>
        <p:spPr>
          <a:xfrm rot="5400000">
            <a:off x="4689204" y="2775268"/>
            <a:ext cx="4276267" cy="374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94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7676" y="-5757"/>
            <a:ext cx="9151676" cy="6863757"/>
            <a:chOff x="-7676" y="-5757"/>
            <a:chExt cx="9151676" cy="6863757"/>
          </a:xfrm>
        </p:grpSpPr>
        <p:pic>
          <p:nvPicPr>
            <p:cNvPr id="8" name="Picture 4" descr="https://7oom.ru/powerpoint/krasivie-fony-dlya-prezentacii-28.jpg?ver=3.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76" y="-5757"/>
              <a:ext cx="9151676" cy="6863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C:\Users\HP\Desktop\Рисунок1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82" t="69409"/>
            <a:stretch/>
          </p:blipFill>
          <p:spPr bwMode="auto">
            <a:xfrm flipH="1" flipV="1">
              <a:off x="0" y="-5757"/>
              <a:ext cx="1725428" cy="1568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Picture background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44" t="15479" r="11782" b="12318"/>
            <a:stretch/>
          </p:blipFill>
          <p:spPr bwMode="auto">
            <a:xfrm>
              <a:off x="0" y="122274"/>
              <a:ext cx="1116419" cy="10207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HP\Desktop\Рисунок1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82" t="69409"/>
            <a:stretch/>
          </p:blipFill>
          <p:spPr bwMode="auto">
            <a:xfrm flipV="1">
              <a:off x="7418572" y="0"/>
              <a:ext cx="1725428" cy="1568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Заголовок 1"/>
          <p:cNvSpPr txBox="1">
            <a:spLocks/>
          </p:cNvSpPr>
          <p:nvPr/>
        </p:nvSpPr>
        <p:spPr>
          <a:xfrm>
            <a:off x="1688275" y="228600"/>
            <a:ext cx="4953000" cy="838200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ИГРОВОЕ УПРАЖНЕНИЕ</a:t>
            </a:r>
          </a:p>
          <a:p>
            <a:r>
              <a:rPr lang="ru-RU" sz="40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«ТРАВЫ УРАЛА»</a:t>
            </a:r>
            <a:r>
              <a:rPr lang="ru-RU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>
              <a:ln>
                <a:solidFill>
                  <a:srgbClr val="003300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01031" y="1929577"/>
            <a:ext cx="5456242" cy="409218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04267" y="1929576"/>
            <a:ext cx="5456244" cy="409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95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7676" y="-5757"/>
            <a:ext cx="9151676" cy="6863757"/>
            <a:chOff x="-7676" y="-5757"/>
            <a:chExt cx="9151676" cy="6863757"/>
          </a:xfrm>
        </p:grpSpPr>
        <p:pic>
          <p:nvPicPr>
            <p:cNvPr id="8" name="Picture 4" descr="https://7oom.ru/powerpoint/krasivie-fony-dlya-prezentacii-28.jpg?ver=3.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76" y="-5757"/>
              <a:ext cx="9151676" cy="6863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C:\Users\HP\Desktop\Рисунок1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82" t="69409"/>
            <a:stretch/>
          </p:blipFill>
          <p:spPr bwMode="auto">
            <a:xfrm flipH="1" flipV="1">
              <a:off x="0" y="-5757"/>
              <a:ext cx="1725428" cy="1568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Picture background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44" t="15479" r="11782" b="12318"/>
            <a:stretch/>
          </p:blipFill>
          <p:spPr bwMode="auto">
            <a:xfrm>
              <a:off x="0" y="122274"/>
              <a:ext cx="1116419" cy="10207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HP\Desktop\Рисунок1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82" t="69409"/>
            <a:stretch/>
          </p:blipFill>
          <p:spPr bwMode="auto">
            <a:xfrm flipV="1">
              <a:off x="7418572" y="0"/>
              <a:ext cx="1725428" cy="1568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8208" y="1143000"/>
            <a:ext cx="8052391" cy="1224303"/>
          </a:xfrm>
          <a:ln w="57150">
            <a:solidFill>
              <a:schemeClr val="accent3">
                <a:lumMod val="50000"/>
              </a:schemeClr>
            </a:solidFill>
            <a:prstDash val="sysDot"/>
          </a:ln>
        </p:spPr>
        <p:txBody>
          <a:bodyPr anchor="ctr">
            <a:noAutofit/>
          </a:bodyPr>
          <a:lstStyle/>
          <a:p>
            <a:pPr marL="0" indent="0" algn="just">
              <a:buNone/>
            </a:pPr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</a:t>
            </a:r>
            <a:r>
              <a:rPr lang="ru-RU" sz="20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игры: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познакомить дошкольников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с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достопримечательностями и памятными местами нашего города и его окрестностей; актуализировать знания дошкольников о родном городе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415637" y="152400"/>
            <a:ext cx="6966363" cy="838200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ДИДАКТИЧЕСКАЯ ИГРА</a:t>
            </a:r>
          </a:p>
          <a:p>
            <a:r>
              <a:rPr lang="ru-RU" sz="28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«ЭКСКУРСИЯ ПО РОДНОМУ ГОРОДУ» </a:t>
            </a:r>
            <a:endParaRPr lang="ru-RU" sz="2800" dirty="0">
              <a:ln>
                <a:solidFill>
                  <a:srgbClr val="003300"/>
                </a:solidFill>
              </a:ln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47800" y="2419290"/>
            <a:ext cx="16418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ВАРИАНТ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8" t="18589" r="33648" b="13071"/>
          <a:stretch/>
        </p:blipFill>
        <p:spPr>
          <a:xfrm rot="5400000">
            <a:off x="260293" y="2869320"/>
            <a:ext cx="3867089" cy="377807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2519703"/>
            <a:ext cx="4222864" cy="4149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33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7676" y="-5757"/>
            <a:ext cx="9151676" cy="6863757"/>
            <a:chOff x="-7676" y="-5757"/>
            <a:chExt cx="9151676" cy="6863757"/>
          </a:xfrm>
        </p:grpSpPr>
        <p:pic>
          <p:nvPicPr>
            <p:cNvPr id="8" name="Picture 4" descr="https://7oom.ru/powerpoint/krasivie-fony-dlya-prezentacii-28.jpg?ver=3.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76" y="-5757"/>
              <a:ext cx="9151676" cy="6863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C:\Users\HP\Desktop\Рисунок1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82" t="69409"/>
            <a:stretch/>
          </p:blipFill>
          <p:spPr bwMode="auto">
            <a:xfrm flipH="1" flipV="1">
              <a:off x="0" y="-5757"/>
              <a:ext cx="1725428" cy="1568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Picture background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44" t="15479" r="11782" b="12318"/>
            <a:stretch/>
          </p:blipFill>
          <p:spPr bwMode="auto">
            <a:xfrm>
              <a:off x="0" y="122274"/>
              <a:ext cx="1116419" cy="10207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HP\Desktop\Рисунок1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82" t="69409"/>
            <a:stretch/>
          </p:blipFill>
          <p:spPr bwMode="auto">
            <a:xfrm flipV="1">
              <a:off x="7418572" y="0"/>
              <a:ext cx="1725428" cy="1568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Заголовок 1"/>
          <p:cNvSpPr txBox="1">
            <a:spLocks/>
          </p:cNvSpPr>
          <p:nvPr/>
        </p:nvSpPr>
        <p:spPr>
          <a:xfrm>
            <a:off x="1415637" y="228600"/>
            <a:ext cx="6966363" cy="838200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ДИДАКТИЧЕСКАЯ ИГРА</a:t>
            </a:r>
          </a:p>
          <a:p>
            <a:r>
              <a:rPr lang="ru-RU" sz="28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«ЭКСКУРСИЯ ПО РОДНОМУ ГОРОДУ» </a:t>
            </a:r>
            <a:endParaRPr lang="ru-RU" sz="2800" dirty="0">
              <a:ln>
                <a:solidFill>
                  <a:srgbClr val="003300"/>
                </a:solidFill>
              </a:ln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71476" y="1895475"/>
            <a:ext cx="5410200" cy="405765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05274" y="1895474"/>
            <a:ext cx="5410201" cy="4057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26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7676" y="-5757"/>
            <a:ext cx="9151676" cy="6863757"/>
            <a:chOff x="-7676" y="-5757"/>
            <a:chExt cx="9151676" cy="6863757"/>
          </a:xfrm>
        </p:grpSpPr>
        <p:pic>
          <p:nvPicPr>
            <p:cNvPr id="8" name="Picture 4" descr="https://7oom.ru/powerpoint/krasivie-fony-dlya-prezentacii-28.jpg?ver=3.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76" y="-5757"/>
              <a:ext cx="9151676" cy="6863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C:\Users\HP\Desktop\Рисунок1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82" t="69409"/>
            <a:stretch/>
          </p:blipFill>
          <p:spPr bwMode="auto">
            <a:xfrm flipH="1" flipV="1">
              <a:off x="0" y="-5757"/>
              <a:ext cx="1725428" cy="1568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Picture background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44" t="15479" r="11782" b="12318"/>
            <a:stretch/>
          </p:blipFill>
          <p:spPr bwMode="auto">
            <a:xfrm>
              <a:off x="0" y="122274"/>
              <a:ext cx="1116419" cy="10207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HP\Desktop\Рисунок1.jpg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82" t="69409"/>
            <a:stretch/>
          </p:blipFill>
          <p:spPr bwMode="auto">
            <a:xfrm flipV="1">
              <a:off x="7418572" y="0"/>
              <a:ext cx="1725428" cy="1568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Заголовок 1"/>
          <p:cNvSpPr txBox="1">
            <a:spLocks/>
          </p:cNvSpPr>
          <p:nvPr/>
        </p:nvSpPr>
        <p:spPr>
          <a:xfrm>
            <a:off x="1415637" y="228600"/>
            <a:ext cx="6966363" cy="838200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ross"/>
          </a:sp3d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ДИДАКТИЧЕСКАЯ ИГРА</a:t>
            </a:r>
          </a:p>
          <a:p>
            <a:r>
              <a:rPr lang="ru-RU" sz="2800" b="1" dirty="0" smtClean="0">
                <a:ln>
                  <a:solidFill>
                    <a:srgbClr val="0033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«ЭКСКУРСИЯ ПО РОДНОМУ ГОРОДУ» </a:t>
            </a:r>
            <a:endParaRPr lang="ru-RU" sz="2800" dirty="0">
              <a:ln>
                <a:solidFill>
                  <a:srgbClr val="003300"/>
                </a:solidFill>
              </a:ln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15637" y="1194085"/>
            <a:ext cx="16418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ВАРИАНТ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8" t="3247" b="3718"/>
          <a:stretch/>
        </p:blipFill>
        <p:spPr>
          <a:xfrm>
            <a:off x="76200" y="1600132"/>
            <a:ext cx="4468644" cy="502926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600131"/>
            <a:ext cx="4419451" cy="502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59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958</TotalTime>
  <Words>448</Words>
  <Application>Microsoft Office PowerPoint</Application>
  <PresentationFormat>Экран (4:3)</PresentationFormat>
  <Paragraphs>63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Презентация PowerPoint</vt:lpstr>
      <vt:lpstr>АКТУАЛЬНОСТЬ </vt:lpstr>
      <vt:lpstr>АКТУАЛЬНОСТЬ </vt:lpstr>
      <vt:lpstr>МИНИ-РОБОТ «BEE – BOT»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</dc:creator>
  <cp:lastModifiedBy>HP</cp:lastModifiedBy>
  <cp:revision>117</cp:revision>
  <dcterms:created xsi:type="dcterms:W3CDTF">2024-12-01T12:54:34Z</dcterms:created>
  <dcterms:modified xsi:type="dcterms:W3CDTF">2025-12-03T04:16:20Z</dcterms:modified>
</cp:coreProperties>
</file>